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6" r:id="rId3"/>
    <p:sldId id="289" r:id="rId4"/>
    <p:sldId id="288" r:id="rId5"/>
    <p:sldId id="290" r:id="rId6"/>
    <p:sldId id="260" r:id="rId7"/>
    <p:sldId id="261" r:id="rId8"/>
    <p:sldId id="262" r:id="rId9"/>
    <p:sldId id="287" r:id="rId10"/>
    <p:sldId id="256" r:id="rId11"/>
    <p:sldId id="257" r:id="rId12"/>
    <p:sldId id="273" r:id="rId13"/>
    <p:sldId id="274" r:id="rId14"/>
    <p:sldId id="258" r:id="rId15"/>
    <p:sldId id="269" r:id="rId16"/>
    <p:sldId id="270" r:id="rId17"/>
    <p:sldId id="271" r:id="rId18"/>
    <p:sldId id="282" r:id="rId19"/>
    <p:sldId id="263" r:id="rId20"/>
    <p:sldId id="264" r:id="rId21"/>
    <p:sldId id="265" r:id="rId22"/>
    <p:sldId id="266" r:id="rId23"/>
    <p:sldId id="267" r:id="rId24"/>
    <p:sldId id="268" r:id="rId25"/>
    <p:sldId id="283" r:id="rId26"/>
    <p:sldId id="284" r:id="rId27"/>
    <p:sldId id="285" r:id="rId28"/>
    <p:sldId id="277" r:id="rId29"/>
    <p:sldId id="278" r:id="rId30"/>
    <p:sldId id="279" r:id="rId31"/>
    <p:sldId id="275" r:id="rId32"/>
    <p:sldId id="276" r:id="rId33"/>
    <p:sldId id="28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9335F-B77F-4716-B039-5581559B12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D32689B-5E66-40E9-92C3-42EEB54489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Связи экологии с другими областями знаний</a:t>
          </a:r>
          <a:endParaRPr kumimoji="0" lang="ru-RU" alt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140C8F4-7119-4D0F-88FE-1C215CED5061}" type="parTrans" cxnId="{0C14855B-E5EE-4E6C-ACB9-A6B9E88CA26D}">
      <dgm:prSet/>
      <dgm:spPr/>
      <dgm:t>
        <a:bodyPr/>
        <a:lstStyle/>
        <a:p>
          <a:endParaRPr lang="ru-RU"/>
        </a:p>
      </dgm:t>
    </dgm:pt>
    <dgm:pt modelId="{B3CA853C-D699-435B-A726-6A1F51FB3015}" type="sibTrans" cxnId="{0C14855B-E5EE-4E6C-ACB9-A6B9E88CA26D}">
      <dgm:prSet/>
      <dgm:spPr/>
      <dgm:t>
        <a:bodyPr/>
        <a:lstStyle/>
        <a:p>
          <a:endParaRPr lang="ru-RU"/>
        </a:p>
      </dgm:t>
    </dgm:pt>
    <dgm:pt modelId="{5346A5EB-9BE5-4132-849D-CBEEF42C482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Естественно-научные: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Биология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география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физика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химия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астрономия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9BE66BD-DFDB-46D8-944A-79A2F6E05389}" type="parTrans" cxnId="{869C39AA-E230-4929-AB22-D3AFE34F1657}">
      <dgm:prSet/>
      <dgm:spPr/>
      <dgm:t>
        <a:bodyPr/>
        <a:lstStyle/>
        <a:p>
          <a:endParaRPr lang="ru-RU"/>
        </a:p>
      </dgm:t>
    </dgm:pt>
    <dgm:pt modelId="{DCE8BB76-0B17-4584-A9D6-36E9E3390352}" type="sibTrans" cxnId="{869C39AA-E230-4929-AB22-D3AFE34F1657}">
      <dgm:prSet/>
      <dgm:spPr/>
      <dgm:t>
        <a:bodyPr/>
        <a:lstStyle/>
        <a:p>
          <a:endParaRPr lang="ru-RU"/>
        </a:p>
      </dgm:t>
    </dgm:pt>
    <dgm:pt modelId="{1DE63BF0-3F3E-4D8E-BAF8-6157248C75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Гуманитарные: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философия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правоведение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ECBEA97-F55C-4B4A-AFD6-88ABAD70B96F}" type="parTrans" cxnId="{11CEA3AB-CE8C-46F9-86F4-5733FF0EE855}">
      <dgm:prSet/>
      <dgm:spPr/>
      <dgm:t>
        <a:bodyPr/>
        <a:lstStyle/>
        <a:p>
          <a:endParaRPr lang="ru-RU"/>
        </a:p>
      </dgm:t>
    </dgm:pt>
    <dgm:pt modelId="{E00EA514-47FD-496E-9529-69FBDD982BD0}" type="sibTrans" cxnId="{11CEA3AB-CE8C-46F9-86F4-5733FF0EE855}">
      <dgm:prSet/>
      <dgm:spPr/>
      <dgm:t>
        <a:bodyPr/>
        <a:lstStyle/>
        <a:p>
          <a:endParaRPr lang="ru-RU"/>
        </a:p>
      </dgm:t>
    </dgm:pt>
    <dgm:pt modelId="{86BE96A5-311B-4369-9DDC-2F441A9C0E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Технические: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охрана труда и техника безопасности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медицина</a:t>
          </a:r>
          <a:endParaRPr kumimoji="0" lang="ru-RU" alt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2921CC5-0B72-4267-B2FD-83B17AE26216}" type="parTrans" cxnId="{1B9D6333-6A28-4710-A6AE-42EFC0943A87}">
      <dgm:prSet/>
      <dgm:spPr/>
      <dgm:t>
        <a:bodyPr/>
        <a:lstStyle/>
        <a:p>
          <a:endParaRPr lang="ru-RU"/>
        </a:p>
      </dgm:t>
    </dgm:pt>
    <dgm:pt modelId="{9361ED46-ECE9-4DFC-8235-774262A27125}" type="sibTrans" cxnId="{1B9D6333-6A28-4710-A6AE-42EFC0943A87}">
      <dgm:prSet/>
      <dgm:spPr/>
      <dgm:t>
        <a:bodyPr/>
        <a:lstStyle/>
        <a:p>
          <a:endParaRPr lang="ru-RU"/>
        </a:p>
      </dgm:t>
    </dgm:pt>
    <dgm:pt modelId="{12FD8AD8-5707-4679-99B9-8335A9181DC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Социальные: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экономика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rPr>
            <a:t>- психология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1B38F4F-6D01-427D-BFB6-55562F294AD4}" type="parTrans" cxnId="{C58D0803-05B7-4EFB-A438-E69C477EEBCA}">
      <dgm:prSet/>
      <dgm:spPr/>
      <dgm:t>
        <a:bodyPr/>
        <a:lstStyle/>
        <a:p>
          <a:endParaRPr lang="ru-RU"/>
        </a:p>
      </dgm:t>
    </dgm:pt>
    <dgm:pt modelId="{1FCCA4A7-2E20-4B60-A2C4-A6EFFA39ACFE}" type="sibTrans" cxnId="{C58D0803-05B7-4EFB-A438-E69C477EEBCA}">
      <dgm:prSet/>
      <dgm:spPr/>
      <dgm:t>
        <a:bodyPr/>
        <a:lstStyle/>
        <a:p>
          <a:endParaRPr lang="ru-RU"/>
        </a:p>
      </dgm:t>
    </dgm:pt>
    <dgm:pt modelId="{6E7696C5-FEE7-42DF-AF89-B03DBCBC4366}" type="pres">
      <dgm:prSet presAssocID="{3779335F-B77F-4716-B039-5581559B12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F6A01E-321C-429C-ADB7-AD572971B755}" type="pres">
      <dgm:prSet presAssocID="{DD32689B-5E66-40E9-92C3-42EEB544899A}" presName="hierRoot1" presStyleCnt="0">
        <dgm:presLayoutVars>
          <dgm:hierBranch/>
        </dgm:presLayoutVars>
      </dgm:prSet>
      <dgm:spPr/>
    </dgm:pt>
    <dgm:pt modelId="{8F73FDC9-5397-4DCB-A6A4-4C0D42D809EE}" type="pres">
      <dgm:prSet presAssocID="{DD32689B-5E66-40E9-92C3-42EEB544899A}" presName="rootComposite1" presStyleCnt="0"/>
      <dgm:spPr/>
    </dgm:pt>
    <dgm:pt modelId="{413D9A3C-6769-464E-8BAA-84350F0808AC}" type="pres">
      <dgm:prSet presAssocID="{DD32689B-5E66-40E9-92C3-42EEB544899A}" presName="rootText1" presStyleLbl="node0" presStyleIdx="0" presStyleCnt="1" custLinFactNeighborX="2575" custLinFactNeighborY="-846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DDF06F-540A-4C2D-8646-0F9F63A95825}" type="pres">
      <dgm:prSet presAssocID="{DD32689B-5E66-40E9-92C3-42EEB544899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73EB341-2339-4129-AAEE-DF8C79974CA9}" type="pres">
      <dgm:prSet presAssocID="{DD32689B-5E66-40E9-92C3-42EEB544899A}" presName="hierChild2" presStyleCnt="0"/>
      <dgm:spPr/>
    </dgm:pt>
    <dgm:pt modelId="{ECE69DAA-D2D1-4802-B3B2-106D4F833237}" type="pres">
      <dgm:prSet presAssocID="{09BE66BD-DFDB-46D8-944A-79A2F6E05389}" presName="Name35" presStyleLbl="parChTrans1D2" presStyleIdx="0" presStyleCnt="4"/>
      <dgm:spPr/>
      <dgm:t>
        <a:bodyPr/>
        <a:lstStyle/>
        <a:p>
          <a:endParaRPr lang="ru-RU"/>
        </a:p>
      </dgm:t>
    </dgm:pt>
    <dgm:pt modelId="{C4CB1E93-DD46-4858-806D-84B66DCB2EAE}" type="pres">
      <dgm:prSet presAssocID="{5346A5EB-9BE5-4132-849D-CBEEF42C482F}" presName="hierRoot2" presStyleCnt="0">
        <dgm:presLayoutVars>
          <dgm:hierBranch/>
        </dgm:presLayoutVars>
      </dgm:prSet>
      <dgm:spPr/>
    </dgm:pt>
    <dgm:pt modelId="{824819F4-EBAB-4805-AB92-FC4185B19201}" type="pres">
      <dgm:prSet presAssocID="{5346A5EB-9BE5-4132-849D-CBEEF42C482F}" presName="rootComposite" presStyleCnt="0"/>
      <dgm:spPr/>
    </dgm:pt>
    <dgm:pt modelId="{21D0EB05-B6B8-405B-BC73-64851B185114}" type="pres">
      <dgm:prSet presAssocID="{5346A5EB-9BE5-4132-849D-CBEEF42C482F}" presName="rootText" presStyleLbl="node2" presStyleIdx="0" presStyleCnt="4" custLinFactNeighborX="81473" custLinFactNeighborY="9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C9FF3E-6CE5-49C8-9578-6BB6F8197862}" type="pres">
      <dgm:prSet presAssocID="{5346A5EB-9BE5-4132-849D-CBEEF42C482F}" presName="rootConnector" presStyleLbl="node2" presStyleIdx="0" presStyleCnt="4"/>
      <dgm:spPr/>
      <dgm:t>
        <a:bodyPr/>
        <a:lstStyle/>
        <a:p>
          <a:endParaRPr lang="ru-RU"/>
        </a:p>
      </dgm:t>
    </dgm:pt>
    <dgm:pt modelId="{774FE85C-0624-4694-8B56-AA0450036F92}" type="pres">
      <dgm:prSet presAssocID="{5346A5EB-9BE5-4132-849D-CBEEF42C482F}" presName="hierChild4" presStyleCnt="0"/>
      <dgm:spPr/>
    </dgm:pt>
    <dgm:pt modelId="{2FACAB67-780F-41C6-BFC4-40E4090D1434}" type="pres">
      <dgm:prSet presAssocID="{5346A5EB-9BE5-4132-849D-CBEEF42C482F}" presName="hierChild5" presStyleCnt="0"/>
      <dgm:spPr/>
    </dgm:pt>
    <dgm:pt modelId="{AED7620F-533E-433E-8E74-82A13204423D}" type="pres">
      <dgm:prSet presAssocID="{6ECBEA97-F55C-4B4A-AFD6-88ABAD70B96F}" presName="Name35" presStyleLbl="parChTrans1D2" presStyleIdx="1" presStyleCnt="4"/>
      <dgm:spPr/>
      <dgm:t>
        <a:bodyPr/>
        <a:lstStyle/>
        <a:p>
          <a:endParaRPr lang="ru-RU"/>
        </a:p>
      </dgm:t>
    </dgm:pt>
    <dgm:pt modelId="{1CE256D6-A49F-4D55-A1B1-ED284A5DD937}" type="pres">
      <dgm:prSet presAssocID="{1DE63BF0-3F3E-4D8E-BAF8-6157248C75C9}" presName="hierRoot2" presStyleCnt="0">
        <dgm:presLayoutVars>
          <dgm:hierBranch/>
        </dgm:presLayoutVars>
      </dgm:prSet>
      <dgm:spPr/>
    </dgm:pt>
    <dgm:pt modelId="{CF3F355F-851F-4839-A85A-E0928BA4439D}" type="pres">
      <dgm:prSet presAssocID="{1DE63BF0-3F3E-4D8E-BAF8-6157248C75C9}" presName="rootComposite" presStyleCnt="0"/>
      <dgm:spPr/>
    </dgm:pt>
    <dgm:pt modelId="{C295AA4A-A065-42E6-8A63-97FA6FD4CB1C}" type="pres">
      <dgm:prSet presAssocID="{1DE63BF0-3F3E-4D8E-BAF8-6157248C75C9}" presName="rootText" presStyleLbl="node2" presStyleIdx="1" presStyleCnt="4" custLinFactY="-8348" custLinFactNeighborX="-571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B60958-4555-42DE-9738-526CC80DA47F}" type="pres">
      <dgm:prSet presAssocID="{1DE63BF0-3F3E-4D8E-BAF8-6157248C75C9}" presName="rootConnector" presStyleLbl="node2" presStyleIdx="1" presStyleCnt="4"/>
      <dgm:spPr/>
      <dgm:t>
        <a:bodyPr/>
        <a:lstStyle/>
        <a:p>
          <a:endParaRPr lang="ru-RU"/>
        </a:p>
      </dgm:t>
    </dgm:pt>
    <dgm:pt modelId="{20802E68-603A-4C37-A13D-91FE9910ECEC}" type="pres">
      <dgm:prSet presAssocID="{1DE63BF0-3F3E-4D8E-BAF8-6157248C75C9}" presName="hierChild4" presStyleCnt="0"/>
      <dgm:spPr/>
    </dgm:pt>
    <dgm:pt modelId="{B63A736E-9E2C-4F36-9B20-DAB0D9B029EF}" type="pres">
      <dgm:prSet presAssocID="{1DE63BF0-3F3E-4D8E-BAF8-6157248C75C9}" presName="hierChild5" presStyleCnt="0"/>
      <dgm:spPr/>
    </dgm:pt>
    <dgm:pt modelId="{BD7BE06F-5C1F-4F76-ADB0-B08B17D4FB44}" type="pres">
      <dgm:prSet presAssocID="{82921CC5-0B72-4267-B2FD-83B17AE26216}" presName="Name35" presStyleLbl="parChTrans1D2" presStyleIdx="2" presStyleCnt="4"/>
      <dgm:spPr/>
      <dgm:t>
        <a:bodyPr/>
        <a:lstStyle/>
        <a:p>
          <a:endParaRPr lang="ru-RU"/>
        </a:p>
      </dgm:t>
    </dgm:pt>
    <dgm:pt modelId="{38D5D496-15DB-4115-B0C3-ABCA2BA96174}" type="pres">
      <dgm:prSet presAssocID="{86BE96A5-311B-4369-9DDC-2F441A9C0E9A}" presName="hierRoot2" presStyleCnt="0">
        <dgm:presLayoutVars>
          <dgm:hierBranch/>
        </dgm:presLayoutVars>
      </dgm:prSet>
      <dgm:spPr/>
    </dgm:pt>
    <dgm:pt modelId="{E5A7CA4B-0F16-406D-99D3-A704B422E184}" type="pres">
      <dgm:prSet presAssocID="{86BE96A5-311B-4369-9DDC-2F441A9C0E9A}" presName="rootComposite" presStyleCnt="0"/>
      <dgm:spPr/>
    </dgm:pt>
    <dgm:pt modelId="{F458B30D-5E69-4F73-B1BE-C8EF45B1F8C6}" type="pres">
      <dgm:prSet presAssocID="{86BE96A5-311B-4369-9DDC-2F441A9C0E9A}" presName="rootText" presStyleLbl="node2" presStyleIdx="2" presStyleCnt="4" custScaleY="69060" custLinFactY="-13983" custLinFactNeighborX="-1400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FA3EC4-95F3-42C1-B793-60544157A2FB}" type="pres">
      <dgm:prSet presAssocID="{86BE96A5-311B-4369-9DDC-2F441A9C0E9A}" presName="rootConnector" presStyleLbl="node2" presStyleIdx="2" presStyleCnt="4"/>
      <dgm:spPr/>
      <dgm:t>
        <a:bodyPr/>
        <a:lstStyle/>
        <a:p>
          <a:endParaRPr lang="ru-RU"/>
        </a:p>
      </dgm:t>
    </dgm:pt>
    <dgm:pt modelId="{3B262288-A9DE-4621-946E-7F6D77C3EDE9}" type="pres">
      <dgm:prSet presAssocID="{86BE96A5-311B-4369-9DDC-2F441A9C0E9A}" presName="hierChild4" presStyleCnt="0"/>
      <dgm:spPr/>
    </dgm:pt>
    <dgm:pt modelId="{2A63EAD2-D9C3-4820-A5C1-EFB6D428FED4}" type="pres">
      <dgm:prSet presAssocID="{86BE96A5-311B-4369-9DDC-2F441A9C0E9A}" presName="hierChild5" presStyleCnt="0"/>
      <dgm:spPr/>
    </dgm:pt>
    <dgm:pt modelId="{1F1DE3CB-9A07-4F48-B392-C58F12AC92D8}" type="pres">
      <dgm:prSet presAssocID="{C1B38F4F-6D01-427D-BFB6-55562F294AD4}" presName="Name35" presStyleLbl="parChTrans1D2" presStyleIdx="3" presStyleCnt="4"/>
      <dgm:spPr/>
      <dgm:t>
        <a:bodyPr/>
        <a:lstStyle/>
        <a:p>
          <a:endParaRPr lang="ru-RU"/>
        </a:p>
      </dgm:t>
    </dgm:pt>
    <dgm:pt modelId="{C863ACEA-7CD1-4DE9-8811-1351FAA60E29}" type="pres">
      <dgm:prSet presAssocID="{12FD8AD8-5707-4679-99B9-8335A9181DCA}" presName="hierRoot2" presStyleCnt="0">
        <dgm:presLayoutVars>
          <dgm:hierBranch/>
        </dgm:presLayoutVars>
      </dgm:prSet>
      <dgm:spPr/>
    </dgm:pt>
    <dgm:pt modelId="{3090FB81-A4A0-4803-A0C0-8BA64846ED37}" type="pres">
      <dgm:prSet presAssocID="{12FD8AD8-5707-4679-99B9-8335A9181DCA}" presName="rootComposite" presStyleCnt="0"/>
      <dgm:spPr/>
    </dgm:pt>
    <dgm:pt modelId="{56EAE7B8-8F06-4F73-8F72-ABF3239E1CC9}" type="pres">
      <dgm:prSet presAssocID="{12FD8AD8-5707-4679-99B9-8335A9181DCA}" presName="rootText" presStyleLbl="node2" presStyleIdx="3" presStyleCnt="4" custLinFactNeighborX="-89924" custLinFactNeighborY="43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E96F2C-FB19-44DE-8CBA-ACE339E14FB0}" type="pres">
      <dgm:prSet presAssocID="{12FD8AD8-5707-4679-99B9-8335A9181DCA}" presName="rootConnector" presStyleLbl="node2" presStyleIdx="3" presStyleCnt="4"/>
      <dgm:spPr/>
      <dgm:t>
        <a:bodyPr/>
        <a:lstStyle/>
        <a:p>
          <a:endParaRPr lang="ru-RU"/>
        </a:p>
      </dgm:t>
    </dgm:pt>
    <dgm:pt modelId="{C585B9D7-05D5-4CCD-BF81-0B24E77A9E3D}" type="pres">
      <dgm:prSet presAssocID="{12FD8AD8-5707-4679-99B9-8335A9181DCA}" presName="hierChild4" presStyleCnt="0"/>
      <dgm:spPr/>
    </dgm:pt>
    <dgm:pt modelId="{A6855CA1-B8A0-4F02-BE2D-FE75D16BADBB}" type="pres">
      <dgm:prSet presAssocID="{12FD8AD8-5707-4679-99B9-8335A9181DCA}" presName="hierChild5" presStyleCnt="0"/>
      <dgm:spPr/>
    </dgm:pt>
    <dgm:pt modelId="{991A58AB-7025-49EF-9116-290766FE3563}" type="pres">
      <dgm:prSet presAssocID="{DD32689B-5E66-40E9-92C3-42EEB544899A}" presName="hierChild3" presStyleCnt="0"/>
      <dgm:spPr/>
    </dgm:pt>
  </dgm:ptLst>
  <dgm:cxnLst>
    <dgm:cxn modelId="{5CCFC38E-A22D-4C7C-BC47-65FF83092EA6}" type="presOf" srcId="{1DE63BF0-3F3E-4D8E-BAF8-6157248C75C9}" destId="{C295AA4A-A065-42E6-8A63-97FA6FD4CB1C}" srcOrd="0" destOrd="0" presId="urn:microsoft.com/office/officeart/2005/8/layout/orgChart1"/>
    <dgm:cxn modelId="{51FD0E35-55D4-4E59-9F6C-4ECEB0320CF0}" type="presOf" srcId="{12FD8AD8-5707-4679-99B9-8335A9181DCA}" destId="{56EAE7B8-8F06-4F73-8F72-ABF3239E1CC9}" srcOrd="0" destOrd="0" presId="urn:microsoft.com/office/officeart/2005/8/layout/orgChart1"/>
    <dgm:cxn modelId="{45CA977B-A31E-49F3-8768-762916FBAFCF}" type="presOf" srcId="{DD32689B-5E66-40E9-92C3-42EEB544899A}" destId="{413D9A3C-6769-464E-8BAA-84350F0808AC}" srcOrd="0" destOrd="0" presId="urn:microsoft.com/office/officeart/2005/8/layout/orgChart1"/>
    <dgm:cxn modelId="{469A8EB0-D6C2-462E-A2D4-A7962B88DDDD}" type="presOf" srcId="{86BE96A5-311B-4369-9DDC-2F441A9C0E9A}" destId="{64FA3EC4-95F3-42C1-B793-60544157A2FB}" srcOrd="1" destOrd="0" presId="urn:microsoft.com/office/officeart/2005/8/layout/orgChart1"/>
    <dgm:cxn modelId="{52C7F13F-6C06-4252-BFB7-010F43BE6E49}" type="presOf" srcId="{12FD8AD8-5707-4679-99B9-8335A9181DCA}" destId="{A7E96F2C-FB19-44DE-8CBA-ACE339E14FB0}" srcOrd="1" destOrd="0" presId="urn:microsoft.com/office/officeart/2005/8/layout/orgChart1"/>
    <dgm:cxn modelId="{C55B5BAA-9C4D-4F02-9FD2-792A619542DE}" type="presOf" srcId="{82921CC5-0B72-4267-B2FD-83B17AE26216}" destId="{BD7BE06F-5C1F-4F76-ADB0-B08B17D4FB44}" srcOrd="0" destOrd="0" presId="urn:microsoft.com/office/officeart/2005/8/layout/orgChart1"/>
    <dgm:cxn modelId="{2B42A831-DC8F-475F-AD89-764C4DC56F1F}" type="presOf" srcId="{09BE66BD-DFDB-46D8-944A-79A2F6E05389}" destId="{ECE69DAA-D2D1-4802-B3B2-106D4F833237}" srcOrd="0" destOrd="0" presId="urn:microsoft.com/office/officeart/2005/8/layout/orgChart1"/>
    <dgm:cxn modelId="{1B9D6333-6A28-4710-A6AE-42EFC0943A87}" srcId="{DD32689B-5E66-40E9-92C3-42EEB544899A}" destId="{86BE96A5-311B-4369-9DDC-2F441A9C0E9A}" srcOrd="2" destOrd="0" parTransId="{82921CC5-0B72-4267-B2FD-83B17AE26216}" sibTransId="{9361ED46-ECE9-4DFC-8235-774262A27125}"/>
    <dgm:cxn modelId="{AEB90DFF-1970-49BE-9AB3-E148298B951E}" type="presOf" srcId="{3779335F-B77F-4716-B039-5581559B127A}" destId="{6E7696C5-FEE7-42DF-AF89-B03DBCBC4366}" srcOrd="0" destOrd="0" presId="urn:microsoft.com/office/officeart/2005/8/layout/orgChart1"/>
    <dgm:cxn modelId="{0C14855B-E5EE-4E6C-ACB9-A6B9E88CA26D}" srcId="{3779335F-B77F-4716-B039-5581559B127A}" destId="{DD32689B-5E66-40E9-92C3-42EEB544899A}" srcOrd="0" destOrd="0" parTransId="{4140C8F4-7119-4D0F-88FE-1C215CED5061}" sibTransId="{B3CA853C-D699-435B-A726-6A1F51FB3015}"/>
    <dgm:cxn modelId="{365836D2-B423-4460-BFEE-7A55AA82F3A2}" type="presOf" srcId="{5346A5EB-9BE5-4132-849D-CBEEF42C482F}" destId="{21D0EB05-B6B8-405B-BC73-64851B185114}" srcOrd="0" destOrd="0" presId="urn:microsoft.com/office/officeart/2005/8/layout/orgChart1"/>
    <dgm:cxn modelId="{A97390F3-896E-4960-8C41-86568AA06E88}" type="presOf" srcId="{1DE63BF0-3F3E-4D8E-BAF8-6157248C75C9}" destId="{6CB60958-4555-42DE-9738-526CC80DA47F}" srcOrd="1" destOrd="0" presId="urn:microsoft.com/office/officeart/2005/8/layout/orgChart1"/>
    <dgm:cxn modelId="{D98F04D0-1B8C-4CC3-80F2-33F256E8FBB4}" type="presOf" srcId="{86BE96A5-311B-4369-9DDC-2F441A9C0E9A}" destId="{F458B30D-5E69-4F73-B1BE-C8EF45B1F8C6}" srcOrd="0" destOrd="0" presId="urn:microsoft.com/office/officeart/2005/8/layout/orgChart1"/>
    <dgm:cxn modelId="{2D6FD3B0-6C7A-49A3-B7E0-FCEB2222B74D}" type="presOf" srcId="{6ECBEA97-F55C-4B4A-AFD6-88ABAD70B96F}" destId="{AED7620F-533E-433E-8E74-82A13204423D}" srcOrd="0" destOrd="0" presId="urn:microsoft.com/office/officeart/2005/8/layout/orgChart1"/>
    <dgm:cxn modelId="{11CEA3AB-CE8C-46F9-86F4-5733FF0EE855}" srcId="{DD32689B-5E66-40E9-92C3-42EEB544899A}" destId="{1DE63BF0-3F3E-4D8E-BAF8-6157248C75C9}" srcOrd="1" destOrd="0" parTransId="{6ECBEA97-F55C-4B4A-AFD6-88ABAD70B96F}" sibTransId="{E00EA514-47FD-496E-9529-69FBDD982BD0}"/>
    <dgm:cxn modelId="{C58D0803-05B7-4EFB-A438-E69C477EEBCA}" srcId="{DD32689B-5E66-40E9-92C3-42EEB544899A}" destId="{12FD8AD8-5707-4679-99B9-8335A9181DCA}" srcOrd="3" destOrd="0" parTransId="{C1B38F4F-6D01-427D-BFB6-55562F294AD4}" sibTransId="{1FCCA4A7-2E20-4B60-A2C4-A6EFFA39ACFE}"/>
    <dgm:cxn modelId="{554A4A65-AA86-4035-B996-2B0802B63823}" type="presOf" srcId="{DD32689B-5E66-40E9-92C3-42EEB544899A}" destId="{E6DDF06F-540A-4C2D-8646-0F9F63A95825}" srcOrd="1" destOrd="0" presId="urn:microsoft.com/office/officeart/2005/8/layout/orgChart1"/>
    <dgm:cxn modelId="{AE238227-B4A6-4727-9DF9-4FB84F23D717}" type="presOf" srcId="{5346A5EB-9BE5-4132-849D-CBEEF42C482F}" destId="{30C9FF3E-6CE5-49C8-9578-6BB6F8197862}" srcOrd="1" destOrd="0" presId="urn:microsoft.com/office/officeart/2005/8/layout/orgChart1"/>
    <dgm:cxn modelId="{9D5FA07F-F616-4E7E-A1C4-D460D833EDA5}" type="presOf" srcId="{C1B38F4F-6D01-427D-BFB6-55562F294AD4}" destId="{1F1DE3CB-9A07-4F48-B392-C58F12AC92D8}" srcOrd="0" destOrd="0" presId="urn:microsoft.com/office/officeart/2005/8/layout/orgChart1"/>
    <dgm:cxn modelId="{869C39AA-E230-4929-AB22-D3AFE34F1657}" srcId="{DD32689B-5E66-40E9-92C3-42EEB544899A}" destId="{5346A5EB-9BE5-4132-849D-CBEEF42C482F}" srcOrd="0" destOrd="0" parTransId="{09BE66BD-DFDB-46D8-944A-79A2F6E05389}" sibTransId="{DCE8BB76-0B17-4584-A9D6-36E9E3390352}"/>
    <dgm:cxn modelId="{B6ED34EB-44CC-4E59-BE2F-21793BD73B1B}" type="presParOf" srcId="{6E7696C5-FEE7-42DF-AF89-B03DBCBC4366}" destId="{9EF6A01E-321C-429C-ADB7-AD572971B755}" srcOrd="0" destOrd="0" presId="urn:microsoft.com/office/officeart/2005/8/layout/orgChart1"/>
    <dgm:cxn modelId="{A384F5BD-7E50-4FDF-82A6-E61B503951D9}" type="presParOf" srcId="{9EF6A01E-321C-429C-ADB7-AD572971B755}" destId="{8F73FDC9-5397-4DCB-A6A4-4C0D42D809EE}" srcOrd="0" destOrd="0" presId="urn:microsoft.com/office/officeart/2005/8/layout/orgChart1"/>
    <dgm:cxn modelId="{FB36BA74-1379-4AD0-9D47-127192C07019}" type="presParOf" srcId="{8F73FDC9-5397-4DCB-A6A4-4C0D42D809EE}" destId="{413D9A3C-6769-464E-8BAA-84350F0808AC}" srcOrd="0" destOrd="0" presId="urn:microsoft.com/office/officeart/2005/8/layout/orgChart1"/>
    <dgm:cxn modelId="{DD549F3D-35C8-488A-A2E0-E214F16CC2C4}" type="presParOf" srcId="{8F73FDC9-5397-4DCB-A6A4-4C0D42D809EE}" destId="{E6DDF06F-540A-4C2D-8646-0F9F63A95825}" srcOrd="1" destOrd="0" presId="urn:microsoft.com/office/officeart/2005/8/layout/orgChart1"/>
    <dgm:cxn modelId="{55B44272-C9F1-4E96-A67D-605097C1DD45}" type="presParOf" srcId="{9EF6A01E-321C-429C-ADB7-AD572971B755}" destId="{573EB341-2339-4129-AAEE-DF8C79974CA9}" srcOrd="1" destOrd="0" presId="urn:microsoft.com/office/officeart/2005/8/layout/orgChart1"/>
    <dgm:cxn modelId="{0145363B-B6DA-4DC3-9B24-5BAEB1CA84ED}" type="presParOf" srcId="{573EB341-2339-4129-AAEE-DF8C79974CA9}" destId="{ECE69DAA-D2D1-4802-B3B2-106D4F833237}" srcOrd="0" destOrd="0" presId="urn:microsoft.com/office/officeart/2005/8/layout/orgChart1"/>
    <dgm:cxn modelId="{D3BD5174-BA99-4AD1-8258-C942C071C441}" type="presParOf" srcId="{573EB341-2339-4129-AAEE-DF8C79974CA9}" destId="{C4CB1E93-DD46-4858-806D-84B66DCB2EAE}" srcOrd="1" destOrd="0" presId="urn:microsoft.com/office/officeart/2005/8/layout/orgChart1"/>
    <dgm:cxn modelId="{85A20C63-8CFF-4B8F-97E9-870431BD9F63}" type="presParOf" srcId="{C4CB1E93-DD46-4858-806D-84B66DCB2EAE}" destId="{824819F4-EBAB-4805-AB92-FC4185B19201}" srcOrd="0" destOrd="0" presId="urn:microsoft.com/office/officeart/2005/8/layout/orgChart1"/>
    <dgm:cxn modelId="{E3824D27-8EA7-43BF-8054-50782FA73B38}" type="presParOf" srcId="{824819F4-EBAB-4805-AB92-FC4185B19201}" destId="{21D0EB05-B6B8-405B-BC73-64851B185114}" srcOrd="0" destOrd="0" presId="urn:microsoft.com/office/officeart/2005/8/layout/orgChart1"/>
    <dgm:cxn modelId="{2CC7738F-0163-47F7-BABE-E6599A0D3483}" type="presParOf" srcId="{824819F4-EBAB-4805-AB92-FC4185B19201}" destId="{30C9FF3E-6CE5-49C8-9578-6BB6F8197862}" srcOrd="1" destOrd="0" presId="urn:microsoft.com/office/officeart/2005/8/layout/orgChart1"/>
    <dgm:cxn modelId="{4C46187D-F69F-41B7-B781-C22F336DC7B6}" type="presParOf" srcId="{C4CB1E93-DD46-4858-806D-84B66DCB2EAE}" destId="{774FE85C-0624-4694-8B56-AA0450036F92}" srcOrd="1" destOrd="0" presId="urn:microsoft.com/office/officeart/2005/8/layout/orgChart1"/>
    <dgm:cxn modelId="{5DC04BB9-15A4-4013-8338-36DD84C3A6CD}" type="presParOf" srcId="{C4CB1E93-DD46-4858-806D-84B66DCB2EAE}" destId="{2FACAB67-780F-41C6-BFC4-40E4090D1434}" srcOrd="2" destOrd="0" presId="urn:microsoft.com/office/officeart/2005/8/layout/orgChart1"/>
    <dgm:cxn modelId="{F41B80A8-B533-433F-8480-E137CE634413}" type="presParOf" srcId="{573EB341-2339-4129-AAEE-DF8C79974CA9}" destId="{AED7620F-533E-433E-8E74-82A13204423D}" srcOrd="2" destOrd="0" presId="urn:microsoft.com/office/officeart/2005/8/layout/orgChart1"/>
    <dgm:cxn modelId="{717F3CD4-4B83-461C-A15E-AA9B736E5185}" type="presParOf" srcId="{573EB341-2339-4129-AAEE-DF8C79974CA9}" destId="{1CE256D6-A49F-4D55-A1B1-ED284A5DD937}" srcOrd="3" destOrd="0" presId="urn:microsoft.com/office/officeart/2005/8/layout/orgChart1"/>
    <dgm:cxn modelId="{4442A227-E07A-4063-AED2-7764ECF5B44A}" type="presParOf" srcId="{1CE256D6-A49F-4D55-A1B1-ED284A5DD937}" destId="{CF3F355F-851F-4839-A85A-E0928BA4439D}" srcOrd="0" destOrd="0" presId="urn:microsoft.com/office/officeart/2005/8/layout/orgChart1"/>
    <dgm:cxn modelId="{2523837F-5BB8-4FD1-A3E9-290DDDCB7004}" type="presParOf" srcId="{CF3F355F-851F-4839-A85A-E0928BA4439D}" destId="{C295AA4A-A065-42E6-8A63-97FA6FD4CB1C}" srcOrd="0" destOrd="0" presId="urn:microsoft.com/office/officeart/2005/8/layout/orgChart1"/>
    <dgm:cxn modelId="{A36F9BBB-FC25-474E-B577-8D72053271D0}" type="presParOf" srcId="{CF3F355F-851F-4839-A85A-E0928BA4439D}" destId="{6CB60958-4555-42DE-9738-526CC80DA47F}" srcOrd="1" destOrd="0" presId="urn:microsoft.com/office/officeart/2005/8/layout/orgChart1"/>
    <dgm:cxn modelId="{648A3E73-09F2-47E7-A892-981FD6C1B9B0}" type="presParOf" srcId="{1CE256D6-A49F-4D55-A1B1-ED284A5DD937}" destId="{20802E68-603A-4C37-A13D-91FE9910ECEC}" srcOrd="1" destOrd="0" presId="urn:microsoft.com/office/officeart/2005/8/layout/orgChart1"/>
    <dgm:cxn modelId="{59AAC2E6-ED40-4C96-B6A5-4C4CCC995BBA}" type="presParOf" srcId="{1CE256D6-A49F-4D55-A1B1-ED284A5DD937}" destId="{B63A736E-9E2C-4F36-9B20-DAB0D9B029EF}" srcOrd="2" destOrd="0" presId="urn:microsoft.com/office/officeart/2005/8/layout/orgChart1"/>
    <dgm:cxn modelId="{98D9226C-4C2C-4F67-AFF3-0C9BFB6CC247}" type="presParOf" srcId="{573EB341-2339-4129-AAEE-DF8C79974CA9}" destId="{BD7BE06F-5C1F-4F76-ADB0-B08B17D4FB44}" srcOrd="4" destOrd="0" presId="urn:microsoft.com/office/officeart/2005/8/layout/orgChart1"/>
    <dgm:cxn modelId="{BEB2F0EE-AB9A-4117-99EB-DD18F3706943}" type="presParOf" srcId="{573EB341-2339-4129-AAEE-DF8C79974CA9}" destId="{38D5D496-15DB-4115-B0C3-ABCA2BA96174}" srcOrd="5" destOrd="0" presId="urn:microsoft.com/office/officeart/2005/8/layout/orgChart1"/>
    <dgm:cxn modelId="{D5697F00-F45C-4C69-80DD-216547187BBD}" type="presParOf" srcId="{38D5D496-15DB-4115-B0C3-ABCA2BA96174}" destId="{E5A7CA4B-0F16-406D-99D3-A704B422E184}" srcOrd="0" destOrd="0" presId="urn:microsoft.com/office/officeart/2005/8/layout/orgChart1"/>
    <dgm:cxn modelId="{C0BCAFB1-5F9F-4138-9EEB-5337CEAA6E4D}" type="presParOf" srcId="{E5A7CA4B-0F16-406D-99D3-A704B422E184}" destId="{F458B30D-5E69-4F73-B1BE-C8EF45B1F8C6}" srcOrd="0" destOrd="0" presId="urn:microsoft.com/office/officeart/2005/8/layout/orgChart1"/>
    <dgm:cxn modelId="{341B409A-6A67-4E11-BA2A-B842D4DB709D}" type="presParOf" srcId="{E5A7CA4B-0F16-406D-99D3-A704B422E184}" destId="{64FA3EC4-95F3-42C1-B793-60544157A2FB}" srcOrd="1" destOrd="0" presId="urn:microsoft.com/office/officeart/2005/8/layout/orgChart1"/>
    <dgm:cxn modelId="{6334F973-0D18-4189-9291-86327E25CE27}" type="presParOf" srcId="{38D5D496-15DB-4115-B0C3-ABCA2BA96174}" destId="{3B262288-A9DE-4621-946E-7F6D77C3EDE9}" srcOrd="1" destOrd="0" presId="urn:microsoft.com/office/officeart/2005/8/layout/orgChart1"/>
    <dgm:cxn modelId="{0810454B-CD68-4D91-A743-75CAFC8C11F9}" type="presParOf" srcId="{38D5D496-15DB-4115-B0C3-ABCA2BA96174}" destId="{2A63EAD2-D9C3-4820-A5C1-EFB6D428FED4}" srcOrd="2" destOrd="0" presId="urn:microsoft.com/office/officeart/2005/8/layout/orgChart1"/>
    <dgm:cxn modelId="{138ED354-02DB-422D-BDAC-9AC71C659846}" type="presParOf" srcId="{573EB341-2339-4129-AAEE-DF8C79974CA9}" destId="{1F1DE3CB-9A07-4F48-B392-C58F12AC92D8}" srcOrd="6" destOrd="0" presId="urn:microsoft.com/office/officeart/2005/8/layout/orgChart1"/>
    <dgm:cxn modelId="{90263D84-334C-488E-94A4-741D6E02E4D2}" type="presParOf" srcId="{573EB341-2339-4129-AAEE-DF8C79974CA9}" destId="{C863ACEA-7CD1-4DE9-8811-1351FAA60E29}" srcOrd="7" destOrd="0" presId="urn:microsoft.com/office/officeart/2005/8/layout/orgChart1"/>
    <dgm:cxn modelId="{394CFBF0-061E-4A58-B86B-BEDDDFC842D5}" type="presParOf" srcId="{C863ACEA-7CD1-4DE9-8811-1351FAA60E29}" destId="{3090FB81-A4A0-4803-A0C0-8BA64846ED37}" srcOrd="0" destOrd="0" presId="urn:microsoft.com/office/officeart/2005/8/layout/orgChart1"/>
    <dgm:cxn modelId="{C31FDEB6-2010-44EB-A7B9-8FCE30B27579}" type="presParOf" srcId="{3090FB81-A4A0-4803-A0C0-8BA64846ED37}" destId="{56EAE7B8-8F06-4F73-8F72-ABF3239E1CC9}" srcOrd="0" destOrd="0" presId="urn:microsoft.com/office/officeart/2005/8/layout/orgChart1"/>
    <dgm:cxn modelId="{9D45B01F-69F8-4F40-A4D1-8DD2DCE5EC60}" type="presParOf" srcId="{3090FB81-A4A0-4803-A0C0-8BA64846ED37}" destId="{A7E96F2C-FB19-44DE-8CBA-ACE339E14FB0}" srcOrd="1" destOrd="0" presId="urn:microsoft.com/office/officeart/2005/8/layout/orgChart1"/>
    <dgm:cxn modelId="{BD23FCC9-086B-4968-8302-C87AD521E487}" type="presParOf" srcId="{C863ACEA-7CD1-4DE9-8811-1351FAA60E29}" destId="{C585B9D7-05D5-4CCD-BF81-0B24E77A9E3D}" srcOrd="1" destOrd="0" presId="urn:microsoft.com/office/officeart/2005/8/layout/orgChart1"/>
    <dgm:cxn modelId="{22AA97B3-0B7F-4E26-8FEA-AD953031DA82}" type="presParOf" srcId="{C863ACEA-7CD1-4DE9-8811-1351FAA60E29}" destId="{A6855CA1-B8A0-4F02-BE2D-FE75D16BADBB}" srcOrd="2" destOrd="0" presId="urn:microsoft.com/office/officeart/2005/8/layout/orgChart1"/>
    <dgm:cxn modelId="{2F753EBC-C3FE-4ABD-AE15-309AE9C6C87E}" type="presParOf" srcId="{9EF6A01E-321C-429C-ADB7-AD572971B755}" destId="{991A58AB-7025-49EF-9116-290766FE35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dirty="0"/>
              <a:t>Концепция общего среднего экологического образования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53400" y="457200"/>
            <a:ext cx="533400" cy="38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571480"/>
            <a:ext cx="7500990" cy="5715040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Целью</a:t>
            </a:r>
            <a:r>
              <a:rPr lang="ru-RU" sz="4000" b="1" dirty="0" smtClean="0">
                <a:solidFill>
                  <a:schemeClr val="tx1"/>
                </a:solidFill>
              </a:rPr>
              <a:t> экологического образования-</a:t>
            </a:r>
          </a:p>
          <a:p>
            <a:r>
              <a:rPr lang="ru-RU" sz="4000" b="1" u="sng" dirty="0" smtClean="0">
                <a:solidFill>
                  <a:schemeClr val="tx1"/>
                </a:solidFill>
              </a:rPr>
              <a:t>становление экологической культуры личности и общества </a:t>
            </a:r>
            <a:r>
              <a:rPr lang="ru-RU" sz="4000" b="1" dirty="0" smtClean="0">
                <a:solidFill>
                  <a:schemeClr val="tx1"/>
                </a:solidFill>
              </a:rPr>
              <a:t>как совокупности </a:t>
            </a:r>
            <a:r>
              <a:rPr lang="ru-RU" sz="4000" b="1" i="1" dirty="0" smtClean="0">
                <a:solidFill>
                  <a:schemeClr val="tx1"/>
                </a:solidFill>
              </a:rPr>
              <a:t>практического и духовного опыта </a:t>
            </a:r>
            <a:r>
              <a:rPr lang="ru-RU" sz="4000" b="1" dirty="0" smtClean="0">
                <a:solidFill>
                  <a:schemeClr val="tx1"/>
                </a:solidFill>
              </a:rPr>
              <a:t>взаимодействия человечества с природой, обеспечивающего его выживание и развитие.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Задачи : </a:t>
            </a:r>
          </a:p>
          <a:p>
            <a:pPr lvl="0"/>
            <a:r>
              <a:rPr lang="ru-RU" sz="3400" dirty="0" smtClean="0">
                <a:solidFill>
                  <a:srgbClr val="FF0000"/>
                </a:solidFill>
              </a:rPr>
              <a:t>Обучение: </a:t>
            </a:r>
            <a:r>
              <a:rPr lang="ru-RU" sz="3400" dirty="0" smtClean="0"/>
              <a:t>Формирование знаний об экосистемной организации природы Земли в границах обитания человека; системы интеллектуальных и практических умений по изучению, оценки и улучшению состояния окружающей среды своей местности и здоровья населения. </a:t>
            </a:r>
          </a:p>
          <a:p>
            <a:pPr lvl="0"/>
            <a:r>
              <a:rPr lang="ru-RU" sz="3400" dirty="0" smtClean="0">
                <a:solidFill>
                  <a:srgbClr val="FF0000"/>
                </a:solidFill>
              </a:rPr>
              <a:t>Воспитание:</a:t>
            </a:r>
            <a:r>
              <a:rPr lang="ru-RU" sz="3400" dirty="0" smtClean="0"/>
              <a:t> Потребностей (мотивов, побуждений) поведение и деятельности, направленных на соблюдение здорового образа жизни и улучшение состояния окружающей среды.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76899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Развитие в: </a:t>
            </a:r>
          </a:p>
          <a:p>
            <a:pPr marL="514350" lvl="0" indent="-514350">
              <a:buAutoNum type="arabicParenR"/>
            </a:pPr>
            <a:r>
              <a:rPr lang="ru-RU" dirty="0" smtClean="0">
                <a:solidFill>
                  <a:srgbClr val="00B050"/>
                </a:solidFill>
              </a:rPr>
              <a:t>Интеллектуальной сфере </a:t>
            </a:r>
            <a:r>
              <a:rPr lang="ru-RU" dirty="0" smtClean="0"/>
              <a:t>– способности к целевому, причинному и вероятностному анализу экологических ситуаций</a:t>
            </a:r>
            <a:endParaRPr lang="ru-RU" dirty="0" smtClean="0">
              <a:solidFill>
                <a:srgbClr val="00B050"/>
              </a:solidFill>
            </a:endParaRPr>
          </a:p>
          <a:p>
            <a:pPr marL="514350" lvl="0" indent="-514350">
              <a:buAutoNum type="arabicParenR"/>
            </a:pPr>
            <a:r>
              <a:rPr lang="ru-RU" dirty="0" smtClean="0">
                <a:solidFill>
                  <a:srgbClr val="00B050"/>
                </a:solidFill>
              </a:rPr>
              <a:t> Волевой сфере </a:t>
            </a:r>
            <a:r>
              <a:rPr lang="ru-RU" dirty="0" smtClean="0"/>
              <a:t>– убеждение в возможности решения экологических проблем; стремления к распространению экологических знаний и личному участию в практических делах по защите окружающей среды. </a:t>
            </a:r>
          </a:p>
          <a:p>
            <a:pPr marL="514350" lvl="0" indent="-514350">
              <a:buAutoNum type="arabicParenR"/>
            </a:pPr>
            <a:r>
              <a:rPr lang="ru-RU" dirty="0" smtClean="0">
                <a:solidFill>
                  <a:srgbClr val="00B050"/>
                </a:solidFill>
              </a:rPr>
              <a:t>Эмоциональной сферы</a:t>
            </a:r>
            <a:r>
              <a:rPr lang="ru-RU" dirty="0" smtClean="0"/>
              <a:t> – эстетическое восприятие и оценки состояния окружающей среды</a:t>
            </a:r>
          </a:p>
          <a:p>
            <a:pPr marL="514350" lvl="0" indent="-51435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Показателем эффективности формирования экологической ответственности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Сознание и                        Реальное следование</a:t>
            </a:r>
          </a:p>
          <a:p>
            <a:pPr>
              <a:buNone/>
            </a:pPr>
            <a:r>
              <a:rPr lang="ru-RU" dirty="0" smtClean="0"/>
              <a:t>осознанность                         экологическим                 </a:t>
            </a:r>
          </a:p>
          <a:p>
            <a:pPr>
              <a:buNone/>
            </a:pPr>
            <a:r>
              <a:rPr lang="ru-RU" dirty="0" smtClean="0"/>
              <a:t>(знания или                                     нормам</a:t>
            </a:r>
          </a:p>
          <a:p>
            <a:pPr>
              <a:buNone/>
            </a:pPr>
            <a:r>
              <a:rPr lang="ru-RU" dirty="0" smtClean="0"/>
              <a:t>экологические</a:t>
            </a:r>
          </a:p>
          <a:p>
            <a:pPr>
              <a:buNone/>
            </a:pPr>
            <a:r>
              <a:rPr lang="ru-RU" dirty="0" smtClean="0"/>
              <a:t>знания)</a:t>
            </a:r>
          </a:p>
          <a:p>
            <a:pPr algn="r">
              <a:buNone/>
            </a:pP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143108" y="1500174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000760" y="1357298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591187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500" dirty="0" smtClean="0">
                <a:solidFill>
                  <a:srgbClr val="FF0000"/>
                </a:solidFill>
              </a:rPr>
              <a:t>Принципы построения системы экологического образования: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1.Принцип гуманизации </a:t>
            </a:r>
            <a:r>
              <a:rPr lang="ru-RU" dirty="0" smtClean="0"/>
              <a:t>- этот принцип предписывает обязательное отражение в содержании экологического образования нравственных и правовых нормативов.</a:t>
            </a:r>
          </a:p>
          <a:p>
            <a:pPr>
              <a:buNone/>
            </a:pPr>
            <a:r>
              <a:rPr lang="ru-RU" u="sng" dirty="0" smtClean="0"/>
              <a:t>2.Принцип научности  </a:t>
            </a:r>
            <a:r>
              <a:rPr lang="ru-RU" dirty="0" smtClean="0"/>
              <a:t>- предполагает достаточный уровень достоверной учебной информации об организованности биосферы как среде жизни человечества, раскрытие объективных законов и закономерностей устойчивого развития природных и природно-социальных экосистем. 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u="sng" dirty="0" smtClean="0"/>
              <a:t>Принцип прогностичности </a:t>
            </a:r>
            <a:r>
              <a:rPr lang="ru-RU" dirty="0" smtClean="0"/>
              <a:t>- актуализирует проблему формирования у школьников чувства предвидения и заботы о будущем </a:t>
            </a:r>
          </a:p>
          <a:p>
            <a:pPr>
              <a:buNone/>
            </a:pPr>
            <a:r>
              <a:rPr lang="ru-RU" dirty="0" smtClean="0"/>
              <a:t>4. </a:t>
            </a:r>
            <a:r>
              <a:rPr lang="ru-RU" u="sng" dirty="0" smtClean="0"/>
              <a:t>Принцип взаимосвязанного раскрытия глобальных, региональных и локальных аспектов экологии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u="sng" dirty="0" smtClean="0"/>
              <a:t>Принцип интеграции</a:t>
            </a:r>
          </a:p>
          <a:p>
            <a:pPr>
              <a:buNone/>
            </a:pPr>
            <a:r>
              <a:rPr lang="ru-RU" u="sng" dirty="0" smtClean="0"/>
              <a:t>6. Принцип непрерывности </a:t>
            </a:r>
          </a:p>
          <a:p>
            <a:pPr>
              <a:buNone/>
            </a:pPr>
            <a:r>
              <a:rPr lang="ru-RU" u="sng" dirty="0" smtClean="0"/>
              <a:t>7. Принцип систематичности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8204200" cy="1223962"/>
          </a:xfrm>
        </p:spPr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Принцип интеграции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844675"/>
            <a:ext cx="7561263" cy="460851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</a:rPr>
              <a:t>Объединение  естественнонаучных, нравственно-эстетических, социально-экономических,  правовых аспектов экологических взаимодействий  обеспечивает  взаимодействие всех сфер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теоретического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</a:rPr>
              <a:t>и практического сознания и различных видов деятельности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Принцип непрерывности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Выходит из постепенности и </a:t>
            </a:r>
            <a:r>
              <a:rPr lang="ru-RU" dirty="0" err="1"/>
              <a:t>этапности</a:t>
            </a:r>
            <a:r>
              <a:rPr lang="ru-RU" dirty="0"/>
              <a:t> формирования  экологической ответственности личности. Принцип предписывает организацию обучения, воспитания и развитие подрастающего поколения по вопросам окружающей человека среды на всех этапах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Принцип систематичности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Обеспечивает системную  организацию экологического образования на основе всех  его  компонентов:  целей, содержания, методов и приёмов, средств обучения, а также форм  организации различных видов деятельности.  </a:t>
            </a:r>
            <a:endParaRPr lang="ru-RU" dirty="0" smtClean="0"/>
          </a:p>
          <a:p>
            <a:r>
              <a:rPr lang="ru-RU" dirty="0" smtClean="0"/>
              <a:t>Социальное  и нравственное  воспитание, как воспитание  чувства  ответственности за собственным поведением, становится   основой  взаимодействия  предметов   гуманитарного и эстетического  циклов.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</a:rPr>
              <a:t>Структура современной экологии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6" descr="\includegraphics{D:/html/work/link1/metod/met20/r1.eps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13632"/>
            <a:ext cx="8424936" cy="55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050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604250" cy="129698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FF0000"/>
                </a:solidFill>
              </a:rPr>
              <a:t>Структура содержания общеобразовательной области «Экология»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557338"/>
            <a:ext cx="8640763" cy="51117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i="1" dirty="0" smtClean="0">
                <a:solidFill>
                  <a:schemeClr val="tx1"/>
                </a:solidFill>
              </a:rPr>
              <a:t>Фундаментальная экология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Экология глобальная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Экология биологических систем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Экология человека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Экология социальная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Геоэкология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tx1"/>
                </a:solidFill>
              </a:rPr>
              <a:t>Прикладная экология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Агроэкология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Экология города</a:t>
            </a:r>
          </a:p>
          <a:p>
            <a:pPr algn="l" eaLnBrk="1" hangingPunct="1">
              <a:buFontTx/>
              <a:buChar char="•"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Промышленная экология</a:t>
            </a:r>
          </a:p>
          <a:p>
            <a:pPr algn="l" eaLnBrk="1" hangingPunct="1">
              <a:buFontTx/>
              <a:buChar char="•"/>
              <a:defRPr/>
            </a:pPr>
            <a:endParaRPr lang="ru-RU" sz="2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ini_Estrik\Desktop\56158420_146269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24936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113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Экология глобальная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ru-RU" smtClean="0"/>
              <a:t>Раскрывает единство и целостность биосферы как интегральной оболочки планеты. 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ru-RU" smtClean="0"/>
              <a:t>Формирует у учащихся обобщения высшего порядка, связанные с понятием жизни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Экология классическая (биологических систем)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mtClean="0"/>
              <a:t>Рассматривает уникальность качественного разнообразия живых существ экологические взаимодействия на организменном и надорганизменном уровнях организации жизни.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ru-RU" smtClean="0"/>
              <a:t>Позволяет сформировать обобщения планетарного масштаба о самоорганизации биосистем и самоочищении окружающей среды.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Социальная экология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mtClean="0"/>
              <a:t>Включает сведения о научных, нравственно-этических, правовых, экономических, образовательных аспектах взаимодействия общества и природной среды на различных этапах истории.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Экология человека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mtClean="0"/>
              <a:t>Дает знания о природной сущности человека, среде его обитания и экологических факторах здоровья, о сопричастности здоровья космическим и планетарным процессам.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Геоэкология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mtClean="0"/>
              <a:t>Рассматривает деятельность человека в качестве антропогенного или техногенного фактора, влияющего как на абиотические, так и на биотические компоненты природы.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dirty="0">
                <a:solidFill>
                  <a:srgbClr val="002060"/>
                </a:solidFill>
              </a:rPr>
              <a:t>Связь экологии с другими науками</a:t>
            </a:r>
            <a:r>
              <a:rPr lang="ru-RU" altLang="ru-RU" b="1" dirty="0"/>
              <a:t/>
            </a:r>
            <a:br>
              <a:rPr lang="ru-RU" altLang="ru-RU" b="1" dirty="0"/>
            </a:b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76960029"/>
              </p:ext>
            </p:extLst>
          </p:nvPr>
        </p:nvGraphicFramePr>
        <p:xfrm>
          <a:off x="-1404664" y="-387424"/>
          <a:ext cx="11844561" cy="8136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1664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6788" y="1772816"/>
            <a:ext cx="2527700" cy="2952613"/>
          </a:xfrm>
        </p:spPr>
        <p:txBody>
          <a:bodyPr/>
          <a:lstStyle/>
          <a:p>
            <a:r>
              <a:rPr lang="ru-RU" altLang="ru-RU" sz="2000" dirty="0"/>
              <a:t>Место экологии среди биологических </a:t>
            </a:r>
            <a:r>
              <a:rPr lang="ru-RU" altLang="ru-RU" sz="2000" dirty="0" smtClean="0"/>
              <a:t>наук.</a:t>
            </a:r>
            <a:endParaRPr lang="ru-RU" sz="20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32656"/>
            <a:ext cx="6113261" cy="626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214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712968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bg2">
                    <a:lumMod val="50000"/>
                  </a:schemeClr>
                </a:solidFill>
              </a:rPr>
              <a:t>Уровни организации живых систем в экологии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3527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Молекулярный (генный) уровень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виде функционирования молекул белков, нуклеиновых кислот, углеводов. Обмен веществ, с превращением энергии, передача наследственности с помощью ДНК, РНК, свойственна устойчивость структур в поколениях.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Клеточный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уровень, на котором выше перечисленные активные молекулы соединяются в единую систему.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Тканевой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 сочетания клеток по функциям и строению и образующие ткань. Имеют общность происхождения.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Органный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 нескольких типов тканей, функционально взаимодействующих, и образующих определенный орган.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Организменный</a:t>
            </a: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 взаимодействия ряда органов, сводимый в единую систему индивидуального организма.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Популяционно-видовой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 совокупности однородных организмов, связанных единством происхождения, образом жизни и местом обитания.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Биоценотический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уровень, на котором совместно живущие и связанные между собой виды образуют целостность, называемую биоценозом.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Биогеоценотический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уровень (</a:t>
            </a:r>
            <a:r>
              <a:rPr lang="ru-RU" altLang="ru-RU" b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экосистемный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более высокий уровень разных по составу видов, взаимосвязей и условий жизни.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Биосферный</a:t>
            </a: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уровень формирования природной системы </a:t>
            </a:r>
            <a:r>
              <a:rPr lang="ru-RU" alt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наиболее высокого </a:t>
            </a:r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ранга, охватывающий все проявления жизни в пределах нашей планеты.</a:t>
            </a:r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911714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Содержание экологического образования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500174"/>
            <a:ext cx="7500990" cy="485778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 основу содержание положено </a:t>
            </a:r>
          </a:p>
          <a:p>
            <a:pPr algn="l"/>
            <a:r>
              <a:rPr lang="ru-RU" b="1" u="sng" dirty="0" smtClean="0">
                <a:solidFill>
                  <a:schemeClr val="tx1"/>
                </a:solidFill>
              </a:rPr>
              <a:t>Учение об экосистемах</a:t>
            </a:r>
            <a:r>
              <a:rPr lang="ru-RU" u="sng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Учитывает принципиальные отличия понятия </a:t>
            </a:r>
            <a:r>
              <a:rPr lang="ru-RU" dirty="0" err="1" smtClean="0">
                <a:solidFill>
                  <a:schemeClr val="tx1"/>
                </a:solidFill>
              </a:rPr>
              <a:t>биоцентрических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социоприродных</a:t>
            </a:r>
            <a:r>
              <a:rPr lang="ru-RU" dirty="0" smtClean="0">
                <a:solidFill>
                  <a:schemeClr val="tx1"/>
                </a:solidFill>
              </a:rPr>
              <a:t> систем от </a:t>
            </a:r>
            <a:r>
              <a:rPr lang="ru-RU" dirty="0" err="1" smtClean="0">
                <a:solidFill>
                  <a:schemeClr val="tx1"/>
                </a:solidFill>
              </a:rPr>
              <a:t>геосистем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Геосистемы</a:t>
            </a:r>
            <a:r>
              <a:rPr lang="ru-RU" dirty="0" smtClean="0">
                <a:solidFill>
                  <a:schemeClr val="tx1"/>
                </a:solidFill>
              </a:rPr>
              <a:t> рассматривают деятельность человека как антропогенный или техногенный фактор, влияющий на абиотические и биотические факторы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dirty="0" smtClean="0"/>
              <a:t>Центральными объектами систем являются организмы и их совокупности, живое вещество, человек или общество в целом. </a:t>
            </a:r>
          </a:p>
          <a:p>
            <a:r>
              <a:rPr lang="ru-RU" dirty="0" smtClean="0"/>
              <a:t>Силы и явления природы, вещество и пространство, отчужденные от человека результаты деятельности, находящиеся вне центрального объекта, именуются экологической средой.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Методы для решения экологических задач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47260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2000" i="1" u="sng" dirty="0">
                <a:solidFill>
                  <a:schemeClr val="accent5">
                    <a:lumMod val="75000"/>
                  </a:schemeClr>
                </a:solidFill>
              </a:rPr>
              <a:t>1. Полевые методы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</a:rPr>
              <a:t>это методы, позволяющие изучить влияние комплекса факторов естественной среды на естественные биологические системы и установить общую картину существования и развития системы</a:t>
            </a:r>
            <a:r>
              <a:rPr lang="ru-RU" sz="2000" b="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sz="2000" i="1" u="sng" dirty="0">
                <a:solidFill>
                  <a:schemeClr val="accent5">
                    <a:lumMod val="75000"/>
                  </a:schemeClr>
                </a:solidFill>
              </a:rPr>
              <a:t> 2. Лабораторные методы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</a:rPr>
              <a:t>это методы, позволяющие изучить влияние комплекса факторов моделированной в лабораторных условиях среды на естественные или моделированные биологические системы. Эти методы дают возможность получить приблизительные результаты, которые требуют дальнейшего подтверждения в полевых условиях.</a:t>
            </a:r>
            <a:br>
              <a:rPr lang="ru-RU" sz="2000" b="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  </a:t>
            </a:r>
            <a:r>
              <a:rPr lang="ru-RU" sz="2000" i="1" u="sng" dirty="0">
                <a:solidFill>
                  <a:schemeClr val="accent5">
                    <a:lumMod val="75000"/>
                  </a:schemeClr>
                </a:solidFill>
              </a:rPr>
              <a:t> 3. Экспериментальные методы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ru-RU" sz="2000" b="0" dirty="0">
                <a:solidFill>
                  <a:schemeClr val="accent5">
                    <a:lumMod val="75000"/>
                  </a:schemeClr>
                </a:solidFill>
              </a:rPr>
              <a:t>это методы, позволяющие изучить влияние отдельных факторов естественной или моделированной среды на естественные или моделированные биологические системы. Они применяются в сочетании как с полевыми, так и с лабораторными методами. Кроме собственных методов экология широко использует методы таких наук, как биохимия, физиология, микробиология, генетика, цитология, гистология, физика, химия, математика и др.</a:t>
            </a:r>
            <a:endParaRPr lang="ru-RU" sz="2800" b="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67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Полнота исследования экосистем предполагает </a:t>
            </a:r>
          </a:p>
          <a:p>
            <a:r>
              <a:rPr lang="ru-RU" dirty="0" smtClean="0"/>
              <a:t>Оценку их состояния</a:t>
            </a:r>
          </a:p>
          <a:p>
            <a:r>
              <a:rPr lang="ru-RU" smtClean="0"/>
              <a:t> Знания </a:t>
            </a:r>
            <a:r>
              <a:rPr lang="ru-RU" dirty="0" smtClean="0"/>
              <a:t>о реальных экологических проблемах,</a:t>
            </a:r>
          </a:p>
          <a:p>
            <a:r>
              <a:rPr lang="ru-RU" dirty="0" smtClean="0"/>
              <a:t>Знания  об опыте оптимизации экологических взаимодействий.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2397125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Понятия, обеспечивающие функциональную полноту описания экосистемы в общем виде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27438"/>
          </a:xfrm>
        </p:spPr>
        <p:txBody>
          <a:bodyPr/>
          <a:lstStyle/>
          <a:p>
            <a:r>
              <a:rPr lang="ru-RU" u="sng" dirty="0" smtClean="0">
                <a:solidFill>
                  <a:srgbClr val="00B050"/>
                </a:solidFill>
              </a:rPr>
              <a:t>Компоненты информации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Экосистема как компонент иерархического ряда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Центральный объект и среда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Экологическое взаимодействие</a:t>
            </a:r>
          </a:p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705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Использование, последствия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Оценка состояния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Экологическая проблема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Развитие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Гармонизация и оптимизация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Экологическая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Э.О.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1.Многопредметная</a:t>
            </a:r>
          </a:p>
          <a:p>
            <a:r>
              <a:rPr lang="ru-RU" dirty="0" smtClean="0"/>
              <a:t>2.Однопредметная</a:t>
            </a:r>
          </a:p>
          <a:p>
            <a:r>
              <a:rPr lang="ru-RU" dirty="0" smtClean="0"/>
              <a:t>3. Смешанная</a:t>
            </a:r>
          </a:p>
          <a:p>
            <a:r>
              <a:rPr lang="ru-RU" smtClean="0"/>
              <a:t>4.Блочно-модульная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кризисом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перепромысла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/>
              <a:t> </a:t>
            </a:r>
            <a:r>
              <a:rPr lang="ru-RU" dirty="0"/>
              <a:t>кризис </a:t>
            </a:r>
            <a:r>
              <a:rPr lang="ru-RU" dirty="0" err="1" smtClean="0"/>
              <a:t>консументов</a:t>
            </a:r>
            <a:r>
              <a:rPr lang="ru-RU" b="1" dirty="0" smtClean="0"/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произошел 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лет назад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 2 тыс. лет тому назад, произошёл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кризис примитивного поливного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земледелия (</a:t>
            </a:r>
            <a:r>
              <a:rPr lang="ru-RU" dirty="0"/>
              <a:t>кризис </a:t>
            </a:r>
            <a:r>
              <a:rPr lang="ru-RU" dirty="0" smtClean="0"/>
              <a:t>продуцентов).-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антропогенным кризисом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,(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произошёл около 300 лет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назад)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перепромысла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растительного материала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связанный с активным истреблением лесов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(кризис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продуцентов).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антропогенный кризис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начался около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лет назад в связи с развитием научно-технической революции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продолжается в настоящее время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глобальный кризис физического и химического загрязнения биосферы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редуцентов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 наши дни третий антропогенный кризис дополнился четвёртым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глобальным тепловым кризисом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Водяные пары, углекислота, метан и другие газы, пропуская на землю высокочастотное излучение Солнца, задерживают тепловое излучение планеты. В результате средняя температура планеты повышается.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301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i="1" dirty="0"/>
              <a:t>Концепция,</a:t>
            </a:r>
            <a:r>
              <a:rPr lang="ru-RU" dirty="0"/>
              <a:t> в общем смысле, означает совокупность взглядов на </a:t>
            </a:r>
            <a:r>
              <a:rPr lang="ru-RU" dirty="0" smtClean="0"/>
              <a:t>какой-то вопрос</a:t>
            </a:r>
            <a:r>
              <a:rPr lang="ru-RU" dirty="0"/>
              <a:t>, проблему и пути его решения.</a:t>
            </a:r>
            <a:r>
              <a:rPr lang="ru-RU" i="1" dirty="0"/>
              <a:t> </a:t>
            </a:r>
            <a:endParaRPr lang="ru-RU" i="1" dirty="0" smtClean="0"/>
          </a:p>
          <a:p>
            <a:r>
              <a:rPr lang="ru-RU" i="1" dirty="0" smtClean="0"/>
              <a:t>Концепция </a:t>
            </a:r>
            <a:r>
              <a:rPr lang="ru-RU" i="1" dirty="0"/>
              <a:t>экологического образования - </a:t>
            </a:r>
            <a:r>
              <a:rPr lang="ru-RU" dirty="0"/>
              <a:t>это обобщенное изложение сущности, ведущих принципов, основных направлений, целей, задач и путей реализации экологического образования.  </a:t>
            </a:r>
          </a:p>
        </p:txBody>
      </p:sp>
    </p:spTree>
    <p:extLst>
      <p:ext uri="{BB962C8B-B14F-4D97-AF65-F5344CB8AC3E}">
        <p14:creationId xmlns:p14="http://schemas.microsoft.com/office/powerpoint/2010/main" val="80125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Авторский коллектив: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Институт общеобразовательной школы РАО: </a:t>
            </a:r>
          </a:p>
          <a:p>
            <a:pPr>
              <a:lnSpc>
                <a:spcPct val="80000"/>
              </a:lnSpc>
            </a:pPr>
            <a:r>
              <a:rPr lang="ru-RU" sz="2400"/>
              <a:t>Профессор И.Т. Суравегина</a:t>
            </a:r>
          </a:p>
          <a:p>
            <a:pPr>
              <a:lnSpc>
                <a:spcPct val="80000"/>
              </a:lnSpc>
            </a:pPr>
            <a:r>
              <a:rPr lang="ru-RU" sz="2400"/>
              <a:t>Академик И.Д. Зверев</a:t>
            </a:r>
          </a:p>
          <a:p>
            <a:pPr>
              <a:lnSpc>
                <a:spcPct val="80000"/>
              </a:lnSpc>
            </a:pPr>
            <a:r>
              <a:rPr lang="ru-RU" sz="2400"/>
              <a:t>Профессор А.Н. Захлебный</a:t>
            </a:r>
          </a:p>
          <a:p>
            <a:pPr>
              <a:lnSpc>
                <a:spcPct val="80000"/>
              </a:lnSpc>
            </a:pPr>
            <a:r>
              <a:rPr lang="ru-RU" sz="2400"/>
              <a:t>К. п. н. Л.П. Салеева</a:t>
            </a:r>
          </a:p>
          <a:p>
            <a:pPr>
              <a:lnSpc>
                <a:spcPct val="80000"/>
              </a:lnSpc>
            </a:pPr>
            <a:r>
              <a:rPr lang="ru-RU" sz="2400" b="1"/>
              <a:t>МПГУ:</a:t>
            </a:r>
          </a:p>
          <a:p>
            <a:pPr>
              <a:lnSpc>
                <a:spcPct val="80000"/>
              </a:lnSpc>
            </a:pPr>
            <a:r>
              <a:rPr lang="ru-RU" sz="2400"/>
              <a:t>Профессор Н.М. Мамедов, В.М. Константинов</a:t>
            </a:r>
          </a:p>
          <a:p>
            <a:pPr>
              <a:lnSpc>
                <a:spcPct val="80000"/>
              </a:lnSpc>
            </a:pPr>
            <a:r>
              <a:rPr lang="ru-RU" sz="2400" b="1"/>
              <a:t>Институт общего среднего образования МО РФ:</a:t>
            </a:r>
          </a:p>
          <a:p>
            <a:pPr>
              <a:lnSpc>
                <a:spcPct val="80000"/>
              </a:lnSpc>
            </a:pPr>
            <a:r>
              <a:rPr lang="ru-RU" sz="2400"/>
              <a:t>К. п. н. Л.П. Анастасова, Т. В. Кучер</a:t>
            </a:r>
          </a:p>
          <a:p>
            <a:pPr>
              <a:lnSpc>
                <a:spcPct val="80000"/>
              </a:lnSpc>
            </a:pPr>
            <a:r>
              <a:rPr lang="ru-RU" sz="2400" b="1"/>
              <a:t>Московский институт образовательных систем:</a:t>
            </a:r>
            <a:r>
              <a:rPr lang="ru-RU" sz="2400"/>
              <a:t> научный сотрудник А. И. Княжицкий.</a:t>
            </a:r>
          </a:p>
          <a:p>
            <a:pPr>
              <a:lnSpc>
                <a:spcPct val="80000"/>
              </a:lnSpc>
            </a:pPr>
            <a:r>
              <a:rPr lang="ru-RU" sz="2400" b="1"/>
              <a:t>Под редакцией</a:t>
            </a:r>
            <a:r>
              <a:rPr lang="ru-RU" sz="2400"/>
              <a:t> И. Д. Зверева, И. Т. Суравегиной.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229600" y="228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Причины создания концепции: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Укоренившиеся тенденции потребительского отношения к природе в сознании значительной массы различных слоев населения: разрушение позитивных народных традиций разумного природопользования;</a:t>
            </a:r>
          </a:p>
          <a:p>
            <a:endParaRPr lang="ru-RU" sz="2800"/>
          </a:p>
          <a:p>
            <a:r>
              <a:rPr lang="ru-RU" sz="2800"/>
              <a:t>Бедственное и кризисное состояние экономики и природной среды;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458200" y="228600"/>
            <a:ext cx="381000" cy="381000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0" y="274638"/>
            <a:ext cx="381000" cy="334962"/>
          </a:xfrm>
        </p:spPr>
        <p:txBody>
          <a:bodyPr>
            <a:normAutofit fontScale="90000"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Узкость сознания человека, его практическая «свобода» от знаний и ценностей, связанных с самим человеком во всей сложности его жизни, потребностей и смысла бытия;</a:t>
            </a:r>
          </a:p>
          <a:p>
            <a:endParaRPr lang="ru-RU"/>
          </a:p>
          <a:p>
            <a:r>
              <a:rPr lang="ru-RU"/>
              <a:t>Отсутствие действенного природоохранного законодательства.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65760"/>
            <a:ext cx="8784976" cy="975008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400" b="1" dirty="0"/>
              <a:t>Основные законы экологии</a:t>
            </a:r>
            <a:r>
              <a:rPr lang="ru-RU" altLang="ru-RU" b="1" dirty="0">
                <a:solidFill>
                  <a:srgbClr val="CCFF99"/>
                </a:solidFill>
              </a:rPr>
              <a:t/>
            </a:r>
            <a:br>
              <a:rPr lang="ru-RU" altLang="ru-RU" b="1" dirty="0">
                <a:solidFill>
                  <a:srgbClr val="CCFF99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32859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необратимости эволюции Л.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Долло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незаменимости биосферы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биогенной миграции атомов (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В.И.Вернадский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физико-химического единства живого вещества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Принцип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Реди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alt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единства "организм-среда"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однонаправленности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потока энергии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(правило) 10%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толерантности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Шелфорда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В.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оптимума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ограничивающего фактора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Гаузе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FontTx/>
              <a:buChar char="•"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Законы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</a:rPr>
              <a:t>Б.Коммонера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FontTx/>
              <a:buChar char="•"/>
            </a:pPr>
            <a:endParaRPr lang="ru-RU" alt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214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1206</Words>
  <Application>Microsoft Office PowerPoint</Application>
  <PresentationFormat>Экран (4:3)</PresentationFormat>
  <Paragraphs>166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Тема Office</vt:lpstr>
      <vt:lpstr>Концепция общего среднего экологического образования</vt:lpstr>
      <vt:lpstr>Презентация PowerPoint</vt:lpstr>
      <vt:lpstr>Методы для решения экологических задач</vt:lpstr>
      <vt:lpstr>Презентация PowerPoint</vt:lpstr>
      <vt:lpstr>Презентация PowerPoint</vt:lpstr>
      <vt:lpstr>Авторский коллектив:</vt:lpstr>
      <vt:lpstr>Причины создания концепции:</vt:lpstr>
      <vt:lpstr>4</vt:lpstr>
      <vt:lpstr>Основные законы экологии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 интеграции</vt:lpstr>
      <vt:lpstr>Принцип непрерывности</vt:lpstr>
      <vt:lpstr>Принцип систематичности</vt:lpstr>
      <vt:lpstr>Структура современной экологии</vt:lpstr>
      <vt:lpstr>Структура содержания общеобразовательной области «Экология»</vt:lpstr>
      <vt:lpstr>Экология глобальная</vt:lpstr>
      <vt:lpstr>Экология классическая (биологических систем)</vt:lpstr>
      <vt:lpstr>Социальная экология</vt:lpstr>
      <vt:lpstr>Экология человека</vt:lpstr>
      <vt:lpstr>Геоэкология</vt:lpstr>
      <vt:lpstr>Связь экологии с другими науками </vt:lpstr>
      <vt:lpstr>Место экологии среди биологических наук.</vt:lpstr>
      <vt:lpstr>Уровни организации живых систем в экологии</vt:lpstr>
      <vt:lpstr>Содержание экологического образования</vt:lpstr>
      <vt:lpstr>Презентация PowerPoint</vt:lpstr>
      <vt:lpstr>Презентация PowerPoint</vt:lpstr>
      <vt:lpstr>Понятия, обеспечивающие функциональную полноту описания экосистемы в общем виде</vt:lpstr>
      <vt:lpstr>Презентация PowerPoint</vt:lpstr>
      <vt:lpstr>МОДЕЛИ Э.О.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Студент Университета</dc:creator>
  <cp:lastModifiedBy>Надежда</cp:lastModifiedBy>
  <cp:revision>31</cp:revision>
  <dcterms:created xsi:type="dcterms:W3CDTF">2011-10-12T01:35:42Z</dcterms:created>
  <dcterms:modified xsi:type="dcterms:W3CDTF">2022-09-16T01:45:37Z</dcterms:modified>
</cp:coreProperties>
</file>